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2" r:id="rId3"/>
    <p:sldId id="323" r:id="rId4"/>
    <p:sldId id="317" r:id="rId5"/>
    <p:sldId id="324" r:id="rId6"/>
    <p:sldId id="306" r:id="rId7"/>
    <p:sldId id="302" r:id="rId8"/>
    <p:sldId id="319" r:id="rId9"/>
    <p:sldId id="301" r:id="rId10"/>
    <p:sldId id="32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A2D"/>
    <a:srgbClr val="0033CC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64" autoAdjust="0"/>
    <p:restoredTop sz="94714" autoAdjust="0"/>
  </p:normalViewPr>
  <p:slideViewPr>
    <p:cSldViewPr>
      <p:cViewPr>
        <p:scale>
          <a:sx n="100" d="100"/>
          <a:sy n="100" d="100"/>
        </p:scale>
        <p:origin x="-900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64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17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705600" cy="17526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Networking: Uncovering the Hidden Job Market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17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LinkedIn Groups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Joining LinkedIn groups can help you: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Gather information on your career.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Find the latest developments in your industry.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Discover who the "movers" and "shakers" are.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Show off your expertise.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Develop relationships with people in your industry who may later be willing to join your network.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Learn about job postings.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Networking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sz="2700" dirty="0" smtClean="0"/>
              <a:t>Networking.</a:t>
            </a:r>
          </a:p>
          <a:p>
            <a:pPr lvl="1"/>
            <a:r>
              <a:rPr lang="en-US" dirty="0" smtClean="0"/>
              <a:t>An important, if not the most important, component in your job search.</a:t>
            </a:r>
          </a:p>
          <a:p>
            <a:pPr lvl="1"/>
            <a:r>
              <a:rPr lang="en-US" dirty="0" smtClean="0"/>
              <a:t>Means seeking out personal contacts who can:</a:t>
            </a:r>
          </a:p>
          <a:p>
            <a:pPr lvl="2"/>
            <a:r>
              <a:rPr lang="en-US" dirty="0" smtClean="0"/>
              <a:t>Supply names of potential employers.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Put you in touch with potential employers.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Means developing a list of support people who will ultimately put you in contact with employers.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Friends, relatives, and acquaintances.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Anyone who can provide names of people who are hiring. </a:t>
            </a:r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Chapter  17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85800" y="1371600"/>
            <a:ext cx="5638800" cy="1346454"/>
          </a:xfrm>
          <a:prstGeom prst="roundRect">
            <a:avLst/>
          </a:prstGeom>
          <a:solidFill>
            <a:srgbClr val="E10A2D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According to experts, more than 80 percent of all available jobs are not in want ads or web postings. </a:t>
            </a:r>
            <a:endParaRPr lang="en-US" sz="24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2667000"/>
            <a:ext cx="5410200" cy="1447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n-US" sz="2400" b="1" dirty="0" smtClean="0"/>
              <a:t> Most people land their jobs from personal references, not from employment agencies or want ads.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895600" y="4038600"/>
            <a:ext cx="5410200" cy="1447800"/>
          </a:xfrm>
          <a:prstGeom prst="roundRect">
            <a:avLst/>
          </a:prstGeom>
          <a:solidFill>
            <a:srgbClr val="00B0F0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You must develop a strategy for creating e your own opportunities.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List of Contacts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Primary contacts.</a:t>
            </a:r>
          </a:p>
          <a:p>
            <a:pPr lvl="1"/>
            <a:r>
              <a:rPr lang="en-US" dirty="0" smtClean="0"/>
              <a:t>People or organizations looking to hire someone with your skills and background.</a:t>
            </a:r>
          </a:p>
          <a:p>
            <a:pPr lvl="1"/>
            <a:r>
              <a:rPr lang="en-US" dirty="0" smtClean="0"/>
              <a:t>People who will personally intercede on your behalf. </a:t>
            </a:r>
          </a:p>
          <a:p>
            <a:r>
              <a:rPr lang="en-US" dirty="0" smtClean="0"/>
              <a:t>Secondary contacts.</a:t>
            </a:r>
          </a:p>
          <a:p>
            <a:pPr lvl="1"/>
            <a:r>
              <a:rPr lang="en-US" dirty="0" smtClean="0"/>
              <a:t>Anyone who can give you names of potential employers.</a:t>
            </a:r>
          </a:p>
          <a:p>
            <a:pPr lvl="1"/>
            <a:r>
              <a:rPr lang="en-US" dirty="0" smtClean="0"/>
              <a:t>Anyone who can help you with your job search. </a:t>
            </a:r>
          </a:p>
          <a:p>
            <a:pPr lvl="2"/>
            <a:r>
              <a:rPr lang="en-US" dirty="0" smtClean="0"/>
              <a:t>By providing information.</a:t>
            </a:r>
          </a:p>
          <a:p>
            <a:pPr lvl="2"/>
            <a:r>
              <a:rPr lang="en-US" dirty="0" smtClean="0"/>
              <a:t>By providing support.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Develop Contacts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Checklist for developing a list of contacts: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Begin with the contacts you already have.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Add to your list through networking and research.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Keep a list of who referred you to whom.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When you call contacts, mention the person who referred you to them.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If the referrals cannot help you, ask for names of people they know who can help.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Call every name on your list.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Request informational interviews.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Informational Interview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953000"/>
          </a:xfrm>
        </p:spPr>
        <p:txBody>
          <a:bodyPr/>
          <a:lstStyle/>
          <a:p>
            <a:r>
              <a:rPr lang="en-US" sz="2700" dirty="0" smtClean="0"/>
              <a:t>The informational interview is one of the most effective networking techniques. </a:t>
            </a:r>
          </a:p>
          <a:p>
            <a:r>
              <a:rPr lang="en-US" sz="2700" dirty="0" smtClean="0"/>
              <a:t>Its purpose is to:</a:t>
            </a:r>
          </a:p>
          <a:p>
            <a:pPr lvl="1"/>
            <a:r>
              <a:rPr lang="en-US" sz="2300" dirty="0" smtClean="0"/>
              <a:t>Get information and professional advice from an expert in the field.</a:t>
            </a:r>
          </a:p>
          <a:p>
            <a:pPr lvl="1">
              <a:spcBef>
                <a:spcPts val="200"/>
              </a:spcBef>
            </a:pPr>
            <a:r>
              <a:rPr lang="en-US" sz="2300" dirty="0" smtClean="0"/>
              <a:t>Add an important contact to your network.</a:t>
            </a:r>
          </a:p>
          <a:p>
            <a:pPr>
              <a:spcBef>
                <a:spcPts val="1200"/>
              </a:spcBef>
            </a:pPr>
            <a:r>
              <a:rPr lang="en-US" sz="2700" dirty="0" smtClean="0"/>
              <a:t>Make it clear from the start that you are not asking for a job. </a:t>
            </a:r>
          </a:p>
          <a:p>
            <a:pPr lvl="1">
              <a:spcBef>
                <a:spcPts val="24"/>
              </a:spcBef>
            </a:pPr>
            <a:r>
              <a:rPr lang="en-US" sz="2300" dirty="0" smtClean="0"/>
              <a:t>You want to set up a short interview (15 minutes).</a:t>
            </a:r>
          </a:p>
          <a:p>
            <a:pPr lvl="1">
              <a:spcBef>
                <a:spcPts val="200"/>
              </a:spcBef>
            </a:pPr>
            <a:r>
              <a:rPr lang="en-US" sz="2300" dirty="0" smtClean="0"/>
              <a:t>You want his or her professional advice.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Informational Interview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419600"/>
          </a:xfrm>
        </p:spPr>
        <p:txBody>
          <a:bodyPr/>
          <a:lstStyle/>
          <a:p>
            <a:r>
              <a:rPr lang="en-US" sz="2700" dirty="0" smtClean="0"/>
              <a:t> Ask three key questions:</a:t>
            </a:r>
          </a:p>
          <a:p>
            <a:pPr lvl="1"/>
            <a:r>
              <a:rPr lang="en-US" dirty="0" smtClean="0"/>
              <a:t>If you can leave a copy of your resume.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If you can leave a few business cards.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Is there someone at another company who could use someone with your qualifications. 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3733800"/>
            <a:ext cx="7924800" cy="16764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000" b="1" dirty="0" smtClean="0">
                <a:solidFill>
                  <a:srgbClr val="E10A2D"/>
                </a:solidFill>
              </a:rPr>
              <a:t>Keep in Touch </a:t>
            </a:r>
          </a:p>
          <a:p>
            <a:pPr>
              <a:buClr>
                <a:srgbClr val="E10A2D"/>
              </a:buClr>
              <a:buFont typeface="Wingdings" pitchFamily="2" charset="2"/>
              <a:buChar char="ü"/>
              <a:tabLst>
                <a:tab pos="22860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Follow up the interview with a thank-you note to the contact.</a:t>
            </a:r>
          </a:p>
          <a:p>
            <a:pPr>
              <a:spcBef>
                <a:spcPts val="200"/>
              </a:spcBef>
              <a:buClr>
                <a:srgbClr val="E10A2D"/>
              </a:buClr>
              <a:buFont typeface="Wingdings" pitchFamily="2" charset="2"/>
              <a:buChar char="ü"/>
              <a:tabLst>
                <a:tab pos="22860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	 Call approximately every six weeks.</a:t>
            </a:r>
          </a:p>
          <a:p>
            <a:pPr>
              <a:spcBef>
                <a:spcPts val="200"/>
              </a:spcBef>
              <a:buClr>
                <a:srgbClr val="E10A2D"/>
              </a:buClr>
              <a:buFont typeface="Wingdings" pitchFamily="2" charset="2"/>
              <a:buChar char="ü"/>
              <a:tabLst>
                <a:tab pos="22860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 Possibly include the contact in your LinkedIn network.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Other Options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72000"/>
          </a:xfrm>
        </p:spPr>
        <p:txBody>
          <a:bodyPr/>
          <a:lstStyle/>
          <a:p>
            <a:r>
              <a:rPr lang="en-US" dirty="0" smtClean="0"/>
              <a:t>Other options for obtaining a list of primary contacts are: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Research a variety or resources, including: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Yellow pages, newspapers, and trade journals.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 Every organization in your field.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 State and city directories.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Use Internet research engines (Google and Yahoo).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Use want ads as a source for adding contacts.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Use LinkedIn and other social media sites to network.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LinkedIn Network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Your LinkedIn profile should be as thorough and professional as it can be.</a:t>
            </a:r>
          </a:p>
          <a:p>
            <a:r>
              <a:rPr lang="en-US" dirty="0" smtClean="0"/>
              <a:t>When adding contacts:</a:t>
            </a:r>
          </a:p>
          <a:p>
            <a:pPr lvl="1"/>
            <a:r>
              <a:rPr lang="en-US" dirty="0" smtClean="0"/>
              <a:t>Quality is more important that quantity.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LinkedIn makes it easy to find new contacts and invite them to join your network.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Connections on LinkedIn are categorized in a hierarchical format.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Another way to network on LinkedIn is to join LinkedIn groups.</a:t>
            </a:r>
          </a:p>
          <a:p>
            <a:endParaRPr lang="en-US" dirty="0" smtClean="0"/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2301</TotalTime>
  <Words>638</Words>
  <Application>Microsoft Office PowerPoint</Application>
  <PresentationFormat>On-screen Show (4:3)</PresentationFormat>
  <Paragraphs>112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17</vt:lpstr>
      <vt:lpstr> Networking </vt:lpstr>
      <vt:lpstr>Remember</vt:lpstr>
      <vt:lpstr> List of Contacts </vt:lpstr>
      <vt:lpstr>Develop Contacts</vt:lpstr>
      <vt:lpstr> The Informational Interview </vt:lpstr>
      <vt:lpstr> The Informational Interview (Continued) </vt:lpstr>
      <vt:lpstr> Other Options </vt:lpstr>
      <vt:lpstr>Your LinkedIn Network </vt:lpstr>
      <vt:lpstr>LinkedIn Groups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267</cp:revision>
  <dcterms:created xsi:type="dcterms:W3CDTF">2011-08-23T17:18:45Z</dcterms:created>
  <dcterms:modified xsi:type="dcterms:W3CDTF">2011-09-22T14:58:27Z</dcterms:modified>
</cp:coreProperties>
</file>